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obby Jones Soft" charset="1" panose="00000000000000000000"/>
      <p:regular r:id="rId17"/>
    </p:embeddedFont>
    <p:embeddedFont>
      <p:font typeface="Inter Bold" charset="1" panose="020B0802030000000004"/>
      <p:regular r:id="rId18"/>
    </p:embeddedFont>
    <p:embeddedFont>
      <p:font typeface="Open Sans Bold" charset="1" panose="020B0806030504020204"/>
      <p:regular r:id="rId19"/>
    </p:embeddedFont>
    <p:embeddedFont>
      <p:font typeface="Roboto Bold" charset="1" panose="02000000000000000000"/>
      <p:regular r:id="rId20"/>
    </p:embeddedFont>
    <p:embeddedFont>
      <p:font typeface="Roboto" charset="1" panose="02000000000000000000"/>
      <p:regular r:id="rId21"/>
    </p:embeddedFont>
    <p:embeddedFont>
      <p:font typeface="Inter" charset="1" panose="020B0502030000000004"/>
      <p:regular r:id="rId22"/>
    </p:embeddedFont>
    <p:embeddedFont>
      <p:font typeface="Inter Medium" charset="1" panose="02000503000000020004"/>
      <p:regular r:id="rId23"/>
    </p:embeddedFont>
    <p:embeddedFont>
      <p:font typeface="Open Sans" charset="1" panose="020B0606030504020204"/>
      <p:regular r:id="rId24"/>
    </p:embeddedFont>
    <p:embeddedFont>
      <p:font typeface="Open Sans Italics" charset="1" panose="020B06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9714" y="717256"/>
            <a:ext cx="16828573" cy="8852488"/>
            <a:chOff x="0" y="0"/>
            <a:chExt cx="4432217" cy="2331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2217" cy="2331520"/>
            </a:xfrm>
            <a:custGeom>
              <a:avLst/>
              <a:gdLst/>
              <a:ahLst/>
              <a:cxnLst/>
              <a:rect r="r" b="b" t="t" l="l"/>
              <a:pathLst>
                <a:path h="2331520" w="4432217">
                  <a:moveTo>
                    <a:pt x="5521" y="0"/>
                  </a:moveTo>
                  <a:lnTo>
                    <a:pt x="4426696" y="0"/>
                  </a:lnTo>
                  <a:cubicBezTo>
                    <a:pt x="4429745" y="0"/>
                    <a:pt x="4432217" y="2472"/>
                    <a:pt x="4432217" y="5521"/>
                  </a:cubicBezTo>
                  <a:lnTo>
                    <a:pt x="4432217" y="2325999"/>
                  </a:lnTo>
                  <a:cubicBezTo>
                    <a:pt x="4432217" y="2327463"/>
                    <a:pt x="4431635" y="2328867"/>
                    <a:pt x="4430600" y="2329903"/>
                  </a:cubicBezTo>
                  <a:cubicBezTo>
                    <a:pt x="4429565" y="2330938"/>
                    <a:pt x="4428160" y="2331520"/>
                    <a:pt x="4426696" y="2331520"/>
                  </a:cubicBezTo>
                  <a:lnTo>
                    <a:pt x="5521" y="2331520"/>
                  </a:lnTo>
                  <a:cubicBezTo>
                    <a:pt x="2472" y="2331520"/>
                    <a:pt x="0" y="2329048"/>
                    <a:pt x="0" y="2325999"/>
                  </a:cubicBezTo>
                  <a:lnTo>
                    <a:pt x="0" y="5521"/>
                  </a:lnTo>
                  <a:cubicBezTo>
                    <a:pt x="0" y="2472"/>
                    <a:pt x="2472" y="0"/>
                    <a:pt x="5521" y="0"/>
                  </a:cubicBezTo>
                  <a:close/>
                </a:path>
              </a:pathLst>
            </a:custGeom>
            <a:solidFill>
              <a:srgbClr val="0C7040">
                <a:alpha val="91765"/>
              </a:srgbClr>
            </a:solidFill>
            <a:ln w="38100" cap="sq">
              <a:solidFill>
                <a:srgbClr val="1D5D92">
                  <a:alpha val="9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432217" cy="2293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04471" y="3529742"/>
            <a:ext cx="10479058" cy="339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7"/>
              </a:lnSpc>
            </a:pPr>
            <a:r>
              <a:rPr lang="en-US" sz="12584">
                <a:solidFill>
                  <a:srgbClr val="F0F0F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TRES EN</a:t>
            </a:r>
          </a:p>
          <a:p>
            <a:pPr algn="ctr">
              <a:lnSpc>
                <a:spcPts val="13087"/>
              </a:lnSpc>
            </a:pPr>
            <a:r>
              <a:rPr lang="en-US" sz="12584">
                <a:solidFill>
                  <a:srgbClr val="F0F0F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UNO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61625">
            <a:off x="3117195" y="2157456"/>
            <a:ext cx="1771440" cy="1613621"/>
          </a:xfrm>
          <a:custGeom>
            <a:avLst/>
            <a:gdLst/>
            <a:ahLst/>
            <a:cxnLst/>
            <a:rect r="r" b="b" t="t" l="l"/>
            <a:pathLst>
              <a:path h="1613621" w="1771440">
                <a:moveTo>
                  <a:pt x="0" y="0"/>
                </a:moveTo>
                <a:lnTo>
                  <a:pt x="1771440" y="0"/>
                </a:lnTo>
                <a:lnTo>
                  <a:pt x="1771440" y="1613621"/>
                </a:lnTo>
                <a:lnTo>
                  <a:pt x="0" y="1613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585173">
            <a:off x="13950572" y="6442573"/>
            <a:ext cx="1771440" cy="1613621"/>
          </a:xfrm>
          <a:custGeom>
            <a:avLst/>
            <a:gdLst/>
            <a:ahLst/>
            <a:cxnLst/>
            <a:rect r="r" b="b" t="t" l="l"/>
            <a:pathLst>
              <a:path h="1613621" w="1771440">
                <a:moveTo>
                  <a:pt x="0" y="0"/>
                </a:moveTo>
                <a:lnTo>
                  <a:pt x="1771440" y="0"/>
                </a:lnTo>
                <a:lnTo>
                  <a:pt x="1771440" y="1613620"/>
                </a:lnTo>
                <a:lnTo>
                  <a:pt x="0" y="161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8125" y="6388835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33755">
            <a:off x="13689566" y="-586154"/>
            <a:ext cx="5080000" cy="4114800"/>
          </a:xfrm>
          <a:custGeom>
            <a:avLst/>
            <a:gdLst/>
            <a:ahLst/>
            <a:cxnLst/>
            <a:rect r="r" b="b" t="t" l="l"/>
            <a:pathLst>
              <a:path h="4114800" w="5080000">
                <a:moveTo>
                  <a:pt x="0" y="0"/>
                </a:moveTo>
                <a:lnTo>
                  <a:pt x="5080000" y="0"/>
                </a:lnTo>
                <a:lnTo>
                  <a:pt x="50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8635" y="2878866"/>
            <a:ext cx="8510731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500" spc="-50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Proyecto de titulo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4471" y="6758211"/>
            <a:ext cx="104790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Cultivos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6525" y="1911379"/>
            <a:ext cx="17476618" cy="7713821"/>
          </a:xfrm>
          <a:custGeom>
            <a:avLst/>
            <a:gdLst/>
            <a:ahLst/>
            <a:cxnLst/>
            <a:rect r="r" b="b" t="t" l="l"/>
            <a:pathLst>
              <a:path h="7713821" w="17476618">
                <a:moveTo>
                  <a:pt x="0" y="0"/>
                </a:moveTo>
                <a:lnTo>
                  <a:pt x="17476618" y="0"/>
                </a:lnTo>
                <a:lnTo>
                  <a:pt x="17476618" y="7713821"/>
                </a:lnTo>
                <a:lnTo>
                  <a:pt x="0" y="771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51" r="-893" b="-882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8245" y="572452"/>
            <a:ext cx="881585" cy="881585"/>
          </a:xfrm>
          <a:custGeom>
            <a:avLst/>
            <a:gdLst/>
            <a:ahLst/>
            <a:cxnLst/>
            <a:rect r="r" b="b" t="t" l="l"/>
            <a:pathLst>
              <a:path h="881585" w="881585">
                <a:moveTo>
                  <a:pt x="0" y="0"/>
                </a:moveTo>
                <a:lnTo>
                  <a:pt x="881585" y="0"/>
                </a:lnTo>
                <a:lnTo>
                  <a:pt x="881585" y="881585"/>
                </a:lnTo>
                <a:lnTo>
                  <a:pt x="0" y="88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33991" y="648652"/>
            <a:ext cx="2187025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Trello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35845" y="465197"/>
            <a:ext cx="1127007" cy="1127007"/>
          </a:xfrm>
          <a:custGeom>
            <a:avLst/>
            <a:gdLst/>
            <a:ahLst/>
            <a:cxnLst/>
            <a:rect r="r" b="b" t="t" l="l"/>
            <a:pathLst>
              <a:path h="1127007" w="1127007">
                <a:moveTo>
                  <a:pt x="0" y="0"/>
                </a:moveTo>
                <a:lnTo>
                  <a:pt x="1127007" y="0"/>
                </a:lnTo>
                <a:lnTo>
                  <a:pt x="1127007" y="1127006"/>
                </a:lnTo>
                <a:lnTo>
                  <a:pt x="0" y="11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2203" y="572453"/>
            <a:ext cx="975257" cy="975257"/>
          </a:xfrm>
          <a:custGeom>
            <a:avLst/>
            <a:gdLst/>
            <a:ahLst/>
            <a:cxnLst/>
            <a:rect r="r" b="b" t="t" l="l"/>
            <a:pathLst>
              <a:path h="975257" w="975257">
                <a:moveTo>
                  <a:pt x="0" y="0"/>
                </a:moveTo>
                <a:lnTo>
                  <a:pt x="975257" y="0"/>
                </a:lnTo>
                <a:lnTo>
                  <a:pt x="975257" y="975257"/>
                </a:lnTo>
                <a:lnTo>
                  <a:pt x="0" y="97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0265" y="2082129"/>
            <a:ext cx="14699988" cy="6573165"/>
          </a:xfrm>
          <a:custGeom>
            <a:avLst/>
            <a:gdLst/>
            <a:ahLst/>
            <a:cxnLst/>
            <a:rect r="r" b="b" t="t" l="l"/>
            <a:pathLst>
              <a:path h="6573165" w="14699988">
                <a:moveTo>
                  <a:pt x="0" y="0"/>
                </a:moveTo>
                <a:lnTo>
                  <a:pt x="14699988" y="0"/>
                </a:lnTo>
                <a:lnTo>
                  <a:pt x="14699988" y="6573166"/>
                </a:lnTo>
                <a:lnTo>
                  <a:pt x="0" y="6573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6" t="-20492" r="-9868" b="-213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72190" y="648652"/>
            <a:ext cx="2648826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950" y="3639529"/>
            <a:ext cx="962209" cy="9622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4950" y="2318455"/>
            <a:ext cx="9994651" cy="87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2"/>
              </a:lnSpc>
            </a:pPr>
            <a:r>
              <a:rPr lang="en-US" sz="6329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Índice de contenidos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315" y="388993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6463" y="3696181"/>
            <a:ext cx="4516229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Introducción al proyecto</a:t>
            </a:r>
          </a:p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“Tres en Uno: Cultivos “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4950" y="4788039"/>
            <a:ext cx="962209" cy="962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89315" y="503844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463" y="5051925"/>
            <a:ext cx="4516229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Carrera =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04950" y="5940050"/>
            <a:ext cx="962209" cy="9622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89315" y="619045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04950" y="7092060"/>
            <a:ext cx="962209" cy="9622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89315" y="7342466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46568" y="3639529"/>
            <a:ext cx="962209" cy="96220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030932" y="3889935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8081" y="3894193"/>
            <a:ext cx="498008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Metodología y Roles de equipo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946568" y="5955908"/>
            <a:ext cx="962209" cy="9622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030932" y="6206314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8063" y="6068530"/>
            <a:ext cx="4980086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Metodologías de avance</a:t>
            </a: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y registro de desarrollo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46568" y="7107919"/>
            <a:ext cx="962209" cy="96220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030932" y="7358324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88063" y="7378626"/>
            <a:ext cx="4980086" cy="8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Registro de avance y desarrollo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5400000">
            <a:off x="13424251" y="1176337"/>
            <a:ext cx="11590006" cy="7934325"/>
          </a:xfrm>
          <a:custGeom>
            <a:avLst/>
            <a:gdLst/>
            <a:ahLst/>
            <a:cxnLst/>
            <a:rect r="r" b="b" t="t" l="l"/>
            <a:pathLst>
              <a:path h="7934325" w="11590006">
                <a:moveTo>
                  <a:pt x="0" y="0"/>
                </a:moveTo>
                <a:lnTo>
                  <a:pt x="11590006" y="0"/>
                </a:lnTo>
                <a:lnTo>
                  <a:pt x="11590006" y="7934325"/>
                </a:lnTo>
                <a:lnTo>
                  <a:pt x="0" y="793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5" t="0" r="-1375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906463" y="6204239"/>
            <a:ext cx="498008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Interés Profesional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06463" y="7285316"/>
            <a:ext cx="4980086" cy="83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Factibilidad de desarrollo del Proyecto APT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946568" y="4842435"/>
            <a:ext cx="962209" cy="96220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7B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030932" y="5092841"/>
            <a:ext cx="793480" cy="5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b="true" sz="3806" spc="-251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48081" y="5106624"/>
            <a:ext cx="498008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846">
                <a:solidFill>
                  <a:srgbClr val="174973"/>
                </a:solidFill>
                <a:latin typeface="Roboto"/>
                <a:ea typeface="Roboto"/>
                <a:cs typeface="Roboto"/>
                <a:sym typeface="Roboto"/>
              </a:rPr>
              <a:t>Roadmap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7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1792" y="2719074"/>
            <a:ext cx="7838129" cy="5978777"/>
          </a:xfrm>
          <a:custGeom>
            <a:avLst/>
            <a:gdLst/>
            <a:ahLst/>
            <a:cxnLst/>
            <a:rect r="r" b="b" t="t" l="l"/>
            <a:pathLst>
              <a:path h="5978777" w="7838129">
                <a:moveTo>
                  <a:pt x="0" y="0"/>
                </a:moveTo>
                <a:lnTo>
                  <a:pt x="7838129" y="0"/>
                </a:lnTo>
                <a:lnTo>
                  <a:pt x="7838129" y="5978777"/>
                </a:lnTo>
                <a:lnTo>
                  <a:pt x="0" y="597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599" y="452297"/>
            <a:ext cx="13224495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2099" b="true">
                <a:solidFill>
                  <a:srgbClr val="F0F0F0"/>
                </a:solidFill>
                <a:latin typeface="Roboto Bold"/>
                <a:ea typeface="Roboto Bold"/>
                <a:cs typeface="Roboto Bold"/>
                <a:sym typeface="Roboto Bold"/>
              </a:rPr>
              <a:t>Introducción al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38484"/>
            <a:ext cx="7916221" cy="533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El equipo 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Tres en Uno: Cultivos Orgánicos,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 se dedica a la produccion de cultivos de hortalizas dentro de un ecosistema circular donde se juntan la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Acuicultura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y la 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Hidroponía,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ubicados en la region de Coquimbo.</a:t>
            </a:r>
            <a:r>
              <a:rPr lang="en-US" sz="1800" spc="9" b="true">
                <a:solidFill>
                  <a:srgbClr val="F0F0F0"/>
                </a:solidFill>
                <a:latin typeface="Inter Bold"/>
                <a:ea typeface="Inter Bold"/>
                <a:cs typeface="Inter Bold"/>
                <a:sym typeface="Inter Bold"/>
              </a:rPr>
              <a:t> Actualmente se </a:t>
            </a: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preparan para su próxima cosecha, listos para revolucionar su modelo de negocio. </a:t>
            </a:r>
          </a:p>
          <a:p>
            <a:pPr algn="l">
              <a:lnSpc>
                <a:spcPts val="2502"/>
              </a:lnSpc>
            </a:pPr>
          </a:p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Con el objetivo de expandir su alcance y optimizar sus operaciones, la empresa ha tomado la audaz decisión de lanzar una plataforma de        e-commerce. </a:t>
            </a:r>
          </a:p>
          <a:p>
            <a:pPr algn="l">
              <a:lnSpc>
                <a:spcPts val="2502"/>
              </a:lnSpc>
            </a:pPr>
          </a:p>
          <a:p>
            <a:pPr algn="l">
              <a:lnSpc>
                <a:spcPts val="2502"/>
              </a:lnSpc>
            </a:pPr>
            <a:r>
              <a:rPr lang="en-US" sz="1800" spc="9">
                <a:solidFill>
                  <a:srgbClr val="F0F0F0"/>
                </a:solidFill>
                <a:latin typeface="Inter"/>
                <a:ea typeface="Inter"/>
                <a:cs typeface="Inter"/>
                <a:sym typeface="Inter"/>
              </a:rPr>
              <a:t>Este nuevo enfoque estratégico busca no solo aumentar sus ventas en la región y zonas cercanas, sino también abordar desafíos internos clave. La implementación de este sistema digital será fundamental para mejorar la organización de sus ventas, el control de sus gastos y la promoción efectiva de sus productos, sentando las bases para un crecimiento sostenible y un futuro más próspero.</a:t>
            </a:r>
          </a:p>
          <a:p>
            <a:pPr algn="l" marL="0" indent="0" lvl="0">
              <a:lnSpc>
                <a:spcPts val="250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058861"/>
            <a:ext cx="957179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“Tres en Uno: Cultivos Organicos”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6770" y="3933446"/>
            <a:ext cx="5689488" cy="2419636"/>
            <a:chOff x="0" y="0"/>
            <a:chExt cx="1803504" cy="766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1149" y="1814049"/>
            <a:ext cx="1489174" cy="14891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6770" y="1348818"/>
            <a:ext cx="5689488" cy="2419636"/>
            <a:chOff x="0" y="0"/>
            <a:chExt cx="1803504" cy="766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36770" y="6518546"/>
            <a:ext cx="5689488" cy="2419636"/>
            <a:chOff x="0" y="0"/>
            <a:chExt cx="1803504" cy="76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68037" y="0"/>
                  </a:moveTo>
                  <a:lnTo>
                    <a:pt x="1735467" y="0"/>
                  </a:lnTo>
                  <a:cubicBezTo>
                    <a:pt x="1753512" y="0"/>
                    <a:pt x="1770817" y="7168"/>
                    <a:pt x="1783577" y="19928"/>
                  </a:cubicBezTo>
                  <a:cubicBezTo>
                    <a:pt x="1796336" y="32687"/>
                    <a:pt x="1803504" y="49993"/>
                    <a:pt x="1803504" y="68037"/>
                  </a:cubicBezTo>
                  <a:lnTo>
                    <a:pt x="1803504" y="698961"/>
                  </a:lnTo>
                  <a:cubicBezTo>
                    <a:pt x="1803504" y="717005"/>
                    <a:pt x="1796336" y="734311"/>
                    <a:pt x="1783577" y="747070"/>
                  </a:cubicBezTo>
                  <a:cubicBezTo>
                    <a:pt x="1770817" y="759829"/>
                    <a:pt x="1753512" y="766998"/>
                    <a:pt x="1735467" y="766998"/>
                  </a:cubicBezTo>
                  <a:lnTo>
                    <a:pt x="68037" y="766998"/>
                  </a:lnTo>
                  <a:cubicBezTo>
                    <a:pt x="30461" y="766998"/>
                    <a:pt x="0" y="736536"/>
                    <a:pt x="0" y="698961"/>
                  </a:cubicBezTo>
                  <a:lnTo>
                    <a:pt x="0" y="68037"/>
                  </a:lnTo>
                  <a:cubicBezTo>
                    <a:pt x="0" y="49993"/>
                    <a:pt x="7168" y="32687"/>
                    <a:pt x="19928" y="19928"/>
                  </a:cubicBezTo>
                  <a:cubicBezTo>
                    <a:pt x="32687" y="7168"/>
                    <a:pt x="49993" y="0"/>
                    <a:pt x="68037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03504" cy="80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21149" y="4398913"/>
            <a:ext cx="1489174" cy="1489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21149" y="6983777"/>
            <a:ext cx="1489174" cy="14891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93996">
            <a:off x="279119" y="1530052"/>
            <a:ext cx="1499162" cy="2057169"/>
          </a:xfrm>
          <a:custGeom>
            <a:avLst/>
            <a:gdLst/>
            <a:ahLst/>
            <a:cxnLst/>
            <a:rect r="r" b="b" t="t" l="l"/>
            <a:pathLst>
              <a:path h="2057169" w="1499162">
                <a:moveTo>
                  <a:pt x="0" y="0"/>
                </a:moveTo>
                <a:lnTo>
                  <a:pt x="1499162" y="0"/>
                </a:lnTo>
                <a:lnTo>
                  <a:pt x="1499162" y="2057168"/>
                </a:lnTo>
                <a:lnTo>
                  <a:pt x="0" y="2057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9700" y="2807012"/>
            <a:ext cx="6234179" cy="162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47748"/>
                </a:solidFill>
                <a:latin typeface="Roboto Bold"/>
                <a:ea typeface="Roboto Bold"/>
                <a:cs typeface="Roboto Bold"/>
                <a:sym typeface="Roboto Bold"/>
              </a:rPr>
              <a:t>Carrera = Proyecto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700" y="4732597"/>
            <a:ext cx="6234179" cy="216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4"/>
              </a:lnSpc>
            </a:pPr>
            <a:r>
              <a:rPr lang="en-US" sz="2499" spc="12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Est</a:t>
            </a:r>
            <a:r>
              <a:rPr lang="en-US" sz="2499" spc="12" u="none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 proyecto se alinea directamente con el perfil de egreso de Ingeniería en Informática, que exige la capacidad de 'diseñar, desarrollar e implementar soluciones tecnológicas innovadoras'.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6641" y="4184952"/>
            <a:ext cx="4869745" cy="184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sz="1833" spc="-3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La competencia de </a:t>
            </a:r>
            <a:r>
              <a:rPr lang="en-US" b="true" sz="1833" spc="-3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Desarrollar una solución de software </a:t>
            </a:r>
            <a:r>
              <a:rPr lang="en-US" sz="1833" spc="-3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es fundamental para construir, integrar e implantar los componentes de la plataforma (frontend, backend, IA).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40801" y="1793616"/>
            <a:ext cx="4681424" cy="10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sz="1833" spc="-3" u="none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La competencia de </a:t>
            </a:r>
            <a:r>
              <a:rPr lang="en-US" b="true" sz="1833" spc="-3" u="none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construir modelos de datos</a:t>
            </a:r>
            <a:r>
              <a:rPr lang="en-US" sz="1833" spc="-3" u="none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 es necesaria para diseñar la base de datos del inventario y los pedidos.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40801" y="6907577"/>
            <a:ext cx="4681424" cy="184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3"/>
              </a:lnSpc>
            </a:pPr>
            <a:r>
              <a:rPr lang="en-US" b="true" sz="1833" spc="-3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Finalmente, la competencia de </a:t>
            </a:r>
            <a:r>
              <a:rPr lang="en-US" b="true" sz="1833" spc="-3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Gestionar proyectos informáticos</a:t>
            </a:r>
            <a:r>
              <a:rPr lang="en-US" b="true" sz="1833" spc="-3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 es esencial para planificar y controlar el trabajo a través de Scrum, asegurando que el proyecto se complete a tiempo y cumpla los objetivos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62867" y="2158586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62867" y="4743214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62867" y="7328314"/>
            <a:ext cx="140573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b="true" sz="5307" spc="-185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7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54213" y="1104900"/>
            <a:ext cx="9289401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0F0F0"/>
                </a:solidFill>
                <a:latin typeface="Roboto Bold"/>
                <a:ea typeface="Roboto Bold"/>
                <a:cs typeface="Roboto Bold"/>
                <a:sym typeface="Roboto Bold"/>
              </a:rPr>
              <a:t>Interés Profesional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69115" y="2798149"/>
            <a:ext cx="12549769" cy="1763083"/>
            <a:chOff x="0" y="0"/>
            <a:chExt cx="2000630" cy="281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9BC7B2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9363" y="3067849"/>
            <a:ext cx="10958215" cy="174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Celine Toledo:</a:t>
            </a:r>
          </a:p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Se enfoca en la gestión de proyectos ágiles y la arquitectura de software, aplicando sus habilidades como Scrum Master.</a:t>
            </a:r>
          </a:p>
          <a:p>
            <a:pPr algn="l">
              <a:lnSpc>
                <a:spcPts val="2786"/>
              </a:lnSpc>
            </a:pPr>
          </a:p>
          <a:p>
            <a:pPr algn="l" marL="0" indent="0" lvl="0">
              <a:lnSpc>
                <a:spcPts val="278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869115" y="4876655"/>
            <a:ext cx="12549769" cy="1763083"/>
            <a:chOff x="0" y="0"/>
            <a:chExt cx="2000630" cy="2810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F0F0F0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08502" y="5219320"/>
            <a:ext cx="10958215" cy="10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Catalina Berrios:</a:t>
            </a:r>
          </a:p>
          <a:p>
            <a:pPr algn="ctr" marL="0" indent="0" lvl="0">
              <a:lnSpc>
                <a:spcPts val="2786"/>
              </a:lnSpc>
            </a:pPr>
            <a:r>
              <a:rPr lang="en-US" sz="1990" spc="119">
                <a:solidFill>
                  <a:srgbClr val="0E3053"/>
                </a:solidFill>
                <a:latin typeface="Inter"/>
                <a:ea typeface="Inter"/>
                <a:cs typeface="Inter"/>
                <a:sym typeface="Inter"/>
              </a:rPr>
              <a:t>Se centra en la experiencia de usuario y el análisis de negocio, materializando su rol como Product Owner.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869115" y="6952526"/>
            <a:ext cx="12549769" cy="1763083"/>
            <a:chOff x="0" y="0"/>
            <a:chExt cx="2000630" cy="281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0630" cy="281063"/>
            </a:xfrm>
            <a:custGeom>
              <a:avLst/>
              <a:gdLst/>
              <a:ahLst/>
              <a:cxnLst/>
              <a:rect r="r" b="b" t="t" l="l"/>
              <a:pathLst>
                <a:path h="281063" w="2000630">
                  <a:moveTo>
                    <a:pt x="30845" y="0"/>
                  </a:moveTo>
                  <a:lnTo>
                    <a:pt x="1969786" y="0"/>
                  </a:lnTo>
                  <a:cubicBezTo>
                    <a:pt x="1986821" y="0"/>
                    <a:pt x="2000630" y="13810"/>
                    <a:pt x="2000630" y="30845"/>
                  </a:cubicBezTo>
                  <a:lnTo>
                    <a:pt x="2000630" y="250218"/>
                  </a:lnTo>
                  <a:cubicBezTo>
                    <a:pt x="2000630" y="267253"/>
                    <a:pt x="1986821" y="281063"/>
                    <a:pt x="1969786" y="281063"/>
                  </a:cubicBezTo>
                  <a:lnTo>
                    <a:pt x="30845" y="281063"/>
                  </a:lnTo>
                  <a:cubicBezTo>
                    <a:pt x="13810" y="281063"/>
                    <a:pt x="0" y="267253"/>
                    <a:pt x="0" y="250218"/>
                  </a:cubicBezTo>
                  <a:lnTo>
                    <a:pt x="0" y="30845"/>
                  </a:lnTo>
                  <a:cubicBezTo>
                    <a:pt x="0" y="13810"/>
                    <a:pt x="13810" y="0"/>
                    <a:pt x="30845" y="0"/>
                  </a:cubicBezTo>
                  <a:close/>
                </a:path>
              </a:pathLst>
            </a:custGeom>
            <a:solidFill>
              <a:srgbClr val="BECCDC"/>
            </a:solidFill>
            <a:ln w="19050" cap="rnd">
              <a:solidFill>
                <a:srgbClr val="FEFEF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00630" cy="3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08502" y="7295191"/>
            <a:ext cx="10958215" cy="10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Bold"/>
                <a:ea typeface="Inter Bold"/>
                <a:cs typeface="Inter Bold"/>
                <a:sym typeface="Inter Bold"/>
              </a:rPr>
              <a:t>Benjamín Lobos:</a:t>
            </a:r>
          </a:p>
          <a:p>
            <a:pPr algn="ctr" marL="0" indent="0" lvl="0">
              <a:lnSpc>
                <a:spcPts val="2786"/>
              </a:lnSpc>
            </a:pPr>
            <a:r>
              <a:rPr lang="en-US" b="true" sz="1990" spc="119">
                <a:solidFill>
                  <a:srgbClr val="0E3053"/>
                </a:solidFill>
                <a:latin typeface="Inter Medium"/>
                <a:ea typeface="Inter Medium"/>
                <a:cs typeface="Inter Medium"/>
                <a:sym typeface="Inter Medium"/>
              </a:rPr>
              <a:t> Aplica su interés en el desarrollo de software y la implementación de soluciones complejas como Desarrollador Principal.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9700" y="2084600"/>
            <a:ext cx="6234179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Factibilidad de desarrollo del Proyecto APT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" y="4814821"/>
            <a:ext cx="6764974" cy="107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8"/>
              </a:lnSpc>
            </a:pPr>
            <a:r>
              <a:rPr lang="en-US" sz="2099" spc="10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2099" spc="10" u="none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 proyecto es factible de realizar en las 18 semanas del semestre. La viabilidad se sustenta en tres puntos clave: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776355" y="403003"/>
            <a:ext cx="0" cy="9480995"/>
          </a:xfrm>
          <a:prstGeom prst="line">
            <a:avLst/>
          </a:prstGeom>
          <a:ln cap="flat" w="28575">
            <a:solidFill>
              <a:srgbClr val="1749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80448" y="1626116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0448" y="2461135"/>
            <a:ext cx="4723124" cy="151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b="true" sz="1755" spc="105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b="true" sz="1755" spc="105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etodología Ágil:</a:t>
            </a:r>
            <a:r>
              <a:rPr lang="en-US" b="true" sz="1755" spc="105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 El uso de Scrum nos permite mitigar riesgos, adaptarnos a los cambios y asegurar entregas de valor constantes.</a:t>
            </a:r>
          </a:p>
          <a:p>
            <a:pPr algn="l" marL="0" indent="0" lvl="0">
              <a:lnSpc>
                <a:spcPts val="245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604423" y="4113797"/>
            <a:ext cx="378723" cy="3787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0448" y="3914200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0448" y="4625441"/>
            <a:ext cx="4723124" cy="175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17"/>
              </a:lnSpc>
            </a:pPr>
            <a:r>
              <a:rPr lang="en-US" b="true" sz="1655" spc="99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Recurs</a:t>
            </a:r>
            <a:r>
              <a:rPr lang="en-US" b="true" sz="1655" spc="99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os Disponibles: </a:t>
            </a:r>
            <a:r>
              <a:rPr lang="en-US" b="true" sz="1655" spc="99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Contamos con el conocimiento técnico, el software necesario y el compromiso del equipo, incluyendo la postergación de prácticas profesionales para asegurar la dedicación.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04423" y="6951357"/>
            <a:ext cx="378723" cy="3787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80448" y="6732710"/>
            <a:ext cx="4723124" cy="7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b="true" sz="5032" spc="135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80448" y="7501101"/>
            <a:ext cx="4723124" cy="151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7"/>
              </a:lnSpc>
            </a:pPr>
            <a:r>
              <a:rPr lang="en-US" b="true" sz="1755" spc="105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Plan</a:t>
            </a:r>
            <a:r>
              <a:rPr lang="en-US" b="true" sz="1755" spc="105" u="none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ificación Detallada:</a:t>
            </a:r>
            <a:r>
              <a:rPr lang="en-US" b="true" sz="1755" spc="105" u="none">
                <a:solidFill>
                  <a:srgbClr val="174973"/>
                </a:solidFill>
                <a:latin typeface="Inter Medium"/>
                <a:ea typeface="Inter Medium"/>
                <a:cs typeface="Inter Medium"/>
                <a:sym typeface="Inter Medium"/>
              </a:rPr>
              <a:t> Se ha definido un plan de trabajo claro y un cronograma que distribuye las tareas de manera lógica a lo largo de las fases del proyecto.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86994" y="1819038"/>
            <a:ext cx="378723" cy="3787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/>
            </a:solidFill>
            <a:ln w="38100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93270" y="3989180"/>
            <a:ext cx="2982967" cy="2960594"/>
          </a:xfrm>
          <a:custGeom>
            <a:avLst/>
            <a:gdLst/>
            <a:ahLst/>
            <a:cxnLst/>
            <a:rect r="r" b="b" t="t" l="l"/>
            <a:pathLst>
              <a:path h="2960594" w="2982967">
                <a:moveTo>
                  <a:pt x="0" y="0"/>
                </a:moveTo>
                <a:lnTo>
                  <a:pt x="2982967" y="0"/>
                </a:lnTo>
                <a:lnTo>
                  <a:pt x="2982967" y="2960594"/>
                </a:lnTo>
                <a:lnTo>
                  <a:pt x="0" y="29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4176" y="1189969"/>
            <a:ext cx="482200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42044" y="1206161"/>
            <a:ext cx="6424728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Roles de Equipo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088" y="3130551"/>
            <a:ext cx="6536183" cy="612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Est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a metodología nos permitirá gestionar el trabajo de forma flexible y adaptativa, a través de ciclos de desarrollo de una semana llamados Sprints.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El proceso se guiará por los siguientes artefactos: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Backlog: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Lista priorizada de todas las funcionalidades del proyecto.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Backlog: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Conjunto de tareas seleccionadas para ser completadas en cada Sprin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734" y="1959589"/>
            <a:ext cx="6536183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Ágil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0436" y="2708275"/>
            <a:ext cx="6536183" cy="481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Celine Toledo Jorquer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a (Responsable de facilitar el proceso Scrum).</a:t>
            </a:r>
          </a:p>
          <a:p>
            <a:pPr algn="just">
              <a:lnSpc>
                <a:spcPts val="35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Owner: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Catalina Berrios Salazar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(Responsable de maximizar el valor del producto y gestionar el backlog).</a:t>
            </a:r>
          </a:p>
          <a:p>
            <a:pPr algn="just">
              <a:lnSpc>
                <a:spcPts val="35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749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 Lead: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enj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min</a:t>
            </a:r>
            <a:r>
              <a:rPr lang="en-US" sz="2500" i="true">
                <a:solidFill>
                  <a:srgbClr val="174973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Lobos Lorca 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(Responsable t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é</a:t>
            </a:r>
            <a:r>
              <a:rPr lang="en-US" sz="2500">
                <a:solidFill>
                  <a:srgbClr val="174973"/>
                </a:solidFill>
                <a:latin typeface="Open Sans"/>
                <a:ea typeface="Open Sans"/>
                <a:cs typeface="Open Sans"/>
                <a:sym typeface="Open Sans"/>
              </a:rPr>
              <a:t>cnico de la construcción del producto).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776355" y="403003"/>
            <a:ext cx="0" cy="9480995"/>
          </a:xfrm>
          <a:prstGeom prst="line">
            <a:avLst/>
          </a:prstGeom>
          <a:ln cap="flat" w="28575">
            <a:solidFill>
              <a:srgbClr val="1749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04423" y="4113797"/>
            <a:ext cx="378723" cy="3787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04423" y="6951357"/>
            <a:ext cx="378723" cy="3787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86994" y="1819038"/>
            <a:ext cx="378723" cy="3787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CDC"/>
            </a:solidFill>
            <a:ln w="28575" cap="sq">
              <a:solidFill>
                <a:srgbClr val="1749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76815" y="2185576"/>
            <a:ext cx="2117582" cy="2117582"/>
          </a:xfrm>
          <a:custGeom>
            <a:avLst/>
            <a:gdLst/>
            <a:ahLst/>
            <a:cxnLst/>
            <a:rect r="r" b="b" t="t" l="l"/>
            <a:pathLst>
              <a:path h="2117582" w="2117582">
                <a:moveTo>
                  <a:pt x="0" y="0"/>
                </a:moveTo>
                <a:lnTo>
                  <a:pt x="2117582" y="0"/>
                </a:lnTo>
                <a:lnTo>
                  <a:pt x="2117582" y="2117582"/>
                </a:lnTo>
                <a:lnTo>
                  <a:pt x="0" y="2117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753843" y="4886705"/>
            <a:ext cx="2254014" cy="2254014"/>
          </a:xfrm>
          <a:custGeom>
            <a:avLst/>
            <a:gdLst/>
            <a:ahLst/>
            <a:cxnLst/>
            <a:rect r="r" b="b" t="t" l="l"/>
            <a:pathLst>
              <a:path h="2254014" w="2254014">
                <a:moveTo>
                  <a:pt x="0" y="0"/>
                </a:moveTo>
                <a:lnTo>
                  <a:pt x="2254014" y="0"/>
                </a:lnTo>
                <a:lnTo>
                  <a:pt x="2254014" y="2254013"/>
                </a:lnTo>
                <a:lnTo>
                  <a:pt x="0" y="225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0728" y="4712146"/>
            <a:ext cx="2428572" cy="2428572"/>
          </a:xfrm>
          <a:custGeom>
            <a:avLst/>
            <a:gdLst/>
            <a:ahLst/>
            <a:cxnLst/>
            <a:rect r="r" b="b" t="t" l="l"/>
            <a:pathLst>
              <a:path h="2428572" w="2428572">
                <a:moveTo>
                  <a:pt x="0" y="0"/>
                </a:moveTo>
                <a:lnTo>
                  <a:pt x="2428572" y="0"/>
                </a:lnTo>
                <a:lnTo>
                  <a:pt x="2428572" y="2428572"/>
                </a:lnTo>
                <a:lnTo>
                  <a:pt x="0" y="2428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9700" y="2084600"/>
            <a:ext cx="6234179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Registro de avance y desarrollo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9700" y="4814821"/>
            <a:ext cx="6764974" cy="143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8"/>
              </a:lnSpc>
            </a:pPr>
            <a:r>
              <a:rPr lang="en-US" sz="2099" spc="10">
                <a:solidFill>
                  <a:srgbClr val="174973"/>
                </a:solidFill>
                <a:latin typeface="Inter"/>
                <a:ea typeface="Inter"/>
                <a:cs typeface="Inter"/>
                <a:sym typeface="Inter"/>
              </a:rPr>
              <a:t>La gestión y el seguimiento del progreso se vuelven esenciales, para asegurar un flujo de trabajo transparente y eficiente, adoptaremos dos herramientas colaborativas, </a:t>
            </a:r>
            <a:r>
              <a:rPr lang="en-US" b="true" sz="2099" spc="10">
                <a:solidFill>
                  <a:srgbClr val="174973"/>
                </a:solidFill>
                <a:latin typeface="Inter Bold"/>
                <a:ea typeface="Inter Bold"/>
                <a:cs typeface="Inter Bold"/>
                <a:sym typeface="Inter Bold"/>
              </a:rPr>
              <a:t>Trello y GitHub.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704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57" y="358628"/>
            <a:ext cx="17558286" cy="9569744"/>
            <a:chOff x="0" y="0"/>
            <a:chExt cx="4624405" cy="252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405" cy="2520426"/>
            </a:xfrm>
            <a:custGeom>
              <a:avLst/>
              <a:gdLst/>
              <a:ahLst/>
              <a:cxnLst/>
              <a:rect r="r" b="b" t="t" l="l"/>
              <a:pathLst>
                <a:path h="2520426" w="4624405">
                  <a:moveTo>
                    <a:pt x="5291" y="0"/>
                  </a:moveTo>
                  <a:lnTo>
                    <a:pt x="4619113" y="0"/>
                  </a:lnTo>
                  <a:cubicBezTo>
                    <a:pt x="4622036" y="0"/>
                    <a:pt x="4624405" y="2369"/>
                    <a:pt x="4624405" y="5291"/>
                  </a:cubicBezTo>
                  <a:lnTo>
                    <a:pt x="4624405" y="2515135"/>
                  </a:lnTo>
                  <a:cubicBezTo>
                    <a:pt x="4624405" y="2516539"/>
                    <a:pt x="4623847" y="2517884"/>
                    <a:pt x="4622855" y="2518877"/>
                  </a:cubicBezTo>
                  <a:cubicBezTo>
                    <a:pt x="4621862" y="2519869"/>
                    <a:pt x="4620517" y="2520426"/>
                    <a:pt x="4619113" y="2520426"/>
                  </a:cubicBezTo>
                  <a:lnTo>
                    <a:pt x="5291" y="2520426"/>
                  </a:lnTo>
                  <a:cubicBezTo>
                    <a:pt x="3888" y="2520426"/>
                    <a:pt x="2542" y="2519869"/>
                    <a:pt x="1550" y="2518877"/>
                  </a:cubicBezTo>
                  <a:cubicBezTo>
                    <a:pt x="557" y="2517884"/>
                    <a:pt x="0" y="2516539"/>
                    <a:pt x="0" y="2515135"/>
                  </a:cubicBezTo>
                  <a:lnTo>
                    <a:pt x="0" y="5291"/>
                  </a:lnTo>
                  <a:cubicBezTo>
                    <a:pt x="0" y="3888"/>
                    <a:pt x="557" y="2542"/>
                    <a:pt x="1550" y="1550"/>
                  </a:cubicBezTo>
                  <a:cubicBezTo>
                    <a:pt x="2542" y="557"/>
                    <a:pt x="3888" y="0"/>
                    <a:pt x="5291" y="0"/>
                  </a:cubicBezTo>
                  <a:close/>
                </a:path>
              </a:pathLst>
            </a:custGeom>
            <a:solidFill>
              <a:srgbClr val="F0F0F0">
                <a:alpha val="95686"/>
              </a:srgbClr>
            </a:solidFill>
            <a:ln w="38100" cap="sq">
              <a:solidFill>
                <a:srgbClr val="174973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624405" cy="2482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7083" y="2496948"/>
            <a:ext cx="15384238" cy="6034986"/>
          </a:xfrm>
          <a:custGeom>
            <a:avLst/>
            <a:gdLst/>
            <a:ahLst/>
            <a:cxnLst/>
            <a:rect r="r" b="b" t="t" l="l"/>
            <a:pathLst>
              <a:path h="6034986" w="15384238">
                <a:moveTo>
                  <a:pt x="0" y="0"/>
                </a:moveTo>
                <a:lnTo>
                  <a:pt x="15384238" y="0"/>
                </a:lnTo>
                <a:lnTo>
                  <a:pt x="15384238" y="6034986"/>
                </a:lnTo>
                <a:lnTo>
                  <a:pt x="0" y="60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41" r="0" b="-62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0744" y="1258112"/>
            <a:ext cx="482200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true">
                <a:solidFill>
                  <a:srgbClr val="174973"/>
                </a:solidFill>
                <a:latin typeface="Roboto Bold"/>
                <a:ea typeface="Roboto Bold"/>
                <a:cs typeface="Roboto Bold"/>
                <a:sym typeface="Roboto Bold"/>
              </a:rPr>
              <a:t>Roadmap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DAGyC1dJn2A</dc:identifier>
  <dcterms:modified xsi:type="dcterms:W3CDTF">2011-08-01T06:04:30Z</dcterms:modified>
  <cp:revision>1</cp:revision>
  <dc:title>Presentación Proyecto Final de Grado Moderno Azul</dc:title>
</cp:coreProperties>
</file>